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74" r:id="rId3"/>
    <p:sldId id="258" r:id="rId4"/>
    <p:sldId id="263" r:id="rId5"/>
    <p:sldId id="264" r:id="rId6"/>
    <p:sldId id="262" r:id="rId7"/>
    <p:sldId id="265" r:id="rId8"/>
    <p:sldId id="266" r:id="rId9"/>
    <p:sldId id="267" r:id="rId10"/>
    <p:sldId id="268" r:id="rId11"/>
    <p:sldId id="278" r:id="rId12"/>
    <p:sldId id="259" r:id="rId13"/>
    <p:sldId id="279" r:id="rId14"/>
    <p:sldId id="285" r:id="rId15"/>
    <p:sldId id="286" r:id="rId16"/>
    <p:sldId id="287" r:id="rId17"/>
    <p:sldId id="290" r:id="rId18"/>
    <p:sldId id="291" r:id="rId19"/>
    <p:sldId id="280" r:id="rId20"/>
    <p:sldId id="281" r:id="rId21"/>
    <p:sldId id="282" r:id="rId22"/>
    <p:sldId id="292" r:id="rId23"/>
    <p:sldId id="283" r:id="rId24"/>
    <p:sldId id="293" r:id="rId25"/>
    <p:sldId id="294" r:id="rId26"/>
    <p:sldId id="295" r:id="rId27"/>
    <p:sldId id="261" r:id="rId28"/>
    <p:sldId id="277" r:id="rId29"/>
    <p:sldId id="275" r:id="rId30"/>
    <p:sldId id="272" r:id="rId31"/>
    <p:sldId id="270" r:id="rId32"/>
    <p:sldId id="273" r:id="rId33"/>
    <p:sldId id="271" r:id="rId34"/>
    <p:sldId id="257" r:id="rId35"/>
    <p:sldId id="276" r:id="rId36"/>
    <p:sldId id="260" r:id="rId37"/>
    <p:sldId id="269" r:id="rId3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Merriweather" pitchFamily="2" charset="77"/>
      <p:regular r:id="rId44"/>
      <p:bold r:id="rId45"/>
      <p:italic r:id="rId46"/>
      <p:boldItalic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2" roundtripDataSignature="AMtx7mixQwZTkMuNKZj8QQeFw5IRniBF4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CB4A43-512E-469D-9FF9-7DCE582265BD}">
  <a:tblStyle styleId="{98CB4A43-512E-469D-9FF9-7DCE582265B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9"/>
  </p:normalViewPr>
  <p:slideViewPr>
    <p:cSldViewPr snapToGrid="0">
      <p:cViewPr varScale="1">
        <p:scale>
          <a:sx n="160" d="100"/>
          <a:sy n="160" d="100"/>
        </p:scale>
        <p:origin x="2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e450b907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11e450b907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e450b907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11e450b907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54447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28391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67418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89882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53550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94919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9146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804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56991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6515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0030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31197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47642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1e59d534f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11e59d534f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e450b907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11e450b907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21554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57401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1e59d534fa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1e59d534fa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1e450b907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1e450b907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" name="Google Shape;8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1e450b907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1e450b907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656553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e59d534fa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11e59d534fa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1e450b907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11e450b907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e59d534f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g11e59d534f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e59d534f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1e59d534fa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e450b907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e450b907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1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2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20" name="Google Shape;20;p14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1" name="Google Shape;21;p14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5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6" name="Google Shape;26;p15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7" name="Google Shape;27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 b="0" i="0" u="none" strike="noStrike" cap="non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 b="0" i="0" u="none" strike="noStrike" cap="non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 b="0" i="0" u="none" strike="noStrike" cap="non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 b="0" i="0" u="none" strike="noStrike" cap="non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 b="0" i="0" u="none" strike="noStrike" cap="non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 b="0" i="0" u="none" strike="noStrike" cap="non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 b="0" i="0" u="none" strike="noStrike" cap="non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 b="0" i="0" u="none" strike="noStrike" cap="non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 b="0" i="0" u="none" strike="noStrike" cap="non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https://documents.lucid.app/documents/358ae8b4-80bc-4607-9342-950a3036c517/pages/0_0?a=1087&amp;x=142&amp;y=-81&amp;w=2304&amp;h=1316&amp;store=1&amp;accept=image%2F*&amp;auth=LCA%2097c9df71f32e654d86eba7bcfc8ddb7e0ffefd89-ts%3D1650814680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medical-images-testing.s3-website-us-east-1.amazonaws.com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"/>
          <p:cNvSpPr txBox="1">
            <a:spLocks noGrp="1"/>
          </p:cNvSpPr>
          <p:nvPr>
            <p:ph type="ctrTitle"/>
          </p:nvPr>
        </p:nvSpPr>
        <p:spPr>
          <a:xfrm>
            <a:off x="311700" y="380674"/>
            <a:ext cx="8520600" cy="138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7804"/>
              <a:buNone/>
            </a:pPr>
            <a:r>
              <a:rPr lang="en-US" sz="2800" b="1" dirty="0"/>
              <a:t>Augmenting and </a:t>
            </a:r>
            <a:r>
              <a:rPr lang="en-US" sz="2800" b="1" dirty="0" err="1"/>
              <a:t>Ensembling</a:t>
            </a:r>
            <a:r>
              <a:rPr lang="en-US" sz="2800" b="1" dirty="0"/>
              <a:t> to increase the accuracy of Alzheimer’s Disease MRI Classification</a:t>
            </a:r>
            <a:endParaRPr sz="2800" b="1" dirty="0"/>
          </a:p>
        </p:txBody>
      </p:sp>
      <p:sp>
        <p:nvSpPr>
          <p:cNvPr id="65" name="Google Shape;65;p1"/>
          <p:cNvSpPr txBox="1">
            <a:spLocks noGrp="1"/>
          </p:cNvSpPr>
          <p:nvPr>
            <p:ph type="subTitle" idx="1"/>
          </p:nvPr>
        </p:nvSpPr>
        <p:spPr>
          <a:xfrm>
            <a:off x="4716800" y="2834125"/>
            <a:ext cx="4244100" cy="19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2400" b="1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2400" b="1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Capstone</a:t>
            </a:r>
            <a:endParaRPr sz="2400" b="1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2400" b="1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Spring 2022</a:t>
            </a:r>
            <a:endParaRPr sz="2400" b="1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24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Kristin Levine</a:t>
            </a:r>
            <a:endParaRPr sz="24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24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66" name="Google Shape;66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4125" y="2013000"/>
            <a:ext cx="2478475" cy="247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e450b9076_0_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leakage:</a:t>
            </a:r>
            <a:endParaRPr/>
          </a:p>
        </p:txBody>
      </p:sp>
      <p:sp>
        <p:nvSpPr>
          <p:cNvPr id="156" name="Google Shape;156;g11e450b9076_0_5"/>
          <p:cNvSpPr txBox="1"/>
          <p:nvPr/>
        </p:nvSpPr>
        <p:spPr>
          <a:xfrm>
            <a:off x="140250" y="1487725"/>
            <a:ext cx="9144000" cy="35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ADNI1 – 3 year follow up – 2182 MRIs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Take 50 slices from each one — 109,100 images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Divide train/</a:t>
            </a:r>
            <a:r>
              <a:rPr lang="en" sz="1800" dirty="0" err="1">
                <a:latin typeface="Merriweather"/>
                <a:ea typeface="Merriweather"/>
                <a:cs typeface="Merriweather"/>
                <a:sym typeface="Merriweather"/>
              </a:rPr>
              <a:t>val</a:t>
            </a: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/test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Images from the same person may be in train AND test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May be very very similar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Test set may contain images model has already seen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Divide 2182 images – train/</a:t>
            </a:r>
            <a:r>
              <a:rPr lang="en" sz="1800" dirty="0" err="1">
                <a:latin typeface="Merriweather"/>
                <a:ea typeface="Merriweather"/>
                <a:cs typeface="Merriweather"/>
                <a:sym typeface="Merriweather"/>
              </a:rPr>
              <a:t>val</a:t>
            </a: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/test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Still have a problem 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People came back for more than 1 visit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Again, have the same person in the train/test groups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e450b9076_0_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Questions:</a:t>
            </a:r>
            <a:endParaRPr dirty="0"/>
          </a:p>
        </p:txBody>
      </p:sp>
      <p:sp>
        <p:nvSpPr>
          <p:cNvPr id="156" name="Google Shape;156;g11e450b9076_0_5"/>
          <p:cNvSpPr txBox="1"/>
          <p:nvPr/>
        </p:nvSpPr>
        <p:spPr>
          <a:xfrm>
            <a:off x="140250" y="1487725"/>
            <a:ext cx="914400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Does augmentation of images help improve models?  If so, what types help the most?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Is that particular pre-trained CNN model that works best?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endParaRPr lang="en-US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How much does </a:t>
            </a:r>
            <a:r>
              <a:rPr lang="en-US" sz="1800" dirty="0" err="1">
                <a:latin typeface="Merriweather"/>
                <a:ea typeface="Merriweather"/>
                <a:cs typeface="Merriweather"/>
                <a:sym typeface="Merriweather"/>
              </a:rPr>
              <a:t>ensembling</a:t>
            </a: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 improve models?</a:t>
            </a: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3059613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Data Sources: Kaggle</a:t>
            </a:r>
            <a:endParaRPr dirty="0"/>
          </a:p>
        </p:txBody>
      </p:sp>
      <p:sp>
        <p:nvSpPr>
          <p:cNvPr id="90" name="Google Shape;90;p4"/>
          <p:cNvSpPr txBox="1"/>
          <p:nvPr/>
        </p:nvSpPr>
        <p:spPr>
          <a:xfrm>
            <a:off x="69100" y="1617350"/>
            <a:ext cx="91440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W</a:t>
            </a:r>
            <a:r>
              <a:rPr lang="en" sz="1800" dirty="0" err="1">
                <a:latin typeface="Merriweather"/>
                <a:ea typeface="Merriweather"/>
                <a:cs typeface="Merriweather"/>
                <a:sym typeface="Merriweather"/>
              </a:rPr>
              <a:t>ebsite</a:t>
            </a: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 – add photo examples of categories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EA92BB5-B9FB-761A-C2CB-9DAE46006C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8553333"/>
              </p:ext>
            </p:extLst>
          </p:nvPr>
        </p:nvGraphicFramePr>
        <p:xfrm>
          <a:off x="311700" y="2730605"/>
          <a:ext cx="3368675" cy="914400"/>
        </p:xfrm>
        <a:graphic>
          <a:graphicData uri="http://schemas.openxmlformats.org/drawingml/2006/table">
            <a:tbl>
              <a:tblPr firstRow="1" firstCol="1" bandRow="1">
                <a:tableStyleId>{98CB4A43-512E-469D-9FF9-7DCE582265BD}</a:tableStyleId>
              </a:tblPr>
              <a:tblGrid>
                <a:gridCol w="2434590">
                  <a:extLst>
                    <a:ext uri="{9D8B030D-6E8A-4147-A177-3AD203B41FA5}">
                      <a16:colId xmlns:a16="http://schemas.microsoft.com/office/drawing/2014/main" val="3698765894"/>
                    </a:ext>
                  </a:extLst>
                </a:gridCol>
                <a:gridCol w="934085">
                  <a:extLst>
                    <a:ext uri="{9D8B030D-6E8A-4147-A177-3AD203B41FA5}">
                      <a16:colId xmlns:a16="http://schemas.microsoft.com/office/drawing/2014/main" val="98808829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Train Set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# Images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903920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Non-impaired (cognitively normal)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2560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537573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Very mild impairment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1792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57913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Mild impairment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717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74083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Moderate impairment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2667857"/>
                  </a:ext>
                </a:extLst>
              </a:tr>
            </a:tbl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E4D8D5D-9DAE-66F9-5BB0-F00BE4558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370408"/>
              </p:ext>
            </p:extLst>
          </p:nvPr>
        </p:nvGraphicFramePr>
        <p:xfrm>
          <a:off x="4247335" y="2741864"/>
          <a:ext cx="3368675" cy="914400"/>
        </p:xfrm>
        <a:graphic>
          <a:graphicData uri="http://schemas.openxmlformats.org/drawingml/2006/table">
            <a:tbl>
              <a:tblPr firstRow="1" firstCol="1" bandRow="1">
                <a:tableStyleId>{98CB4A43-512E-469D-9FF9-7DCE582265BD}</a:tableStyleId>
              </a:tblPr>
              <a:tblGrid>
                <a:gridCol w="2434590">
                  <a:extLst>
                    <a:ext uri="{9D8B030D-6E8A-4147-A177-3AD203B41FA5}">
                      <a16:colId xmlns:a16="http://schemas.microsoft.com/office/drawing/2014/main" val="166625241"/>
                    </a:ext>
                  </a:extLst>
                </a:gridCol>
                <a:gridCol w="934085">
                  <a:extLst>
                    <a:ext uri="{9D8B030D-6E8A-4147-A177-3AD203B41FA5}">
                      <a16:colId xmlns:a16="http://schemas.microsoft.com/office/drawing/2014/main" val="35100655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Test Set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# Images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75165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Non-impaired (cognitively normal)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640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416695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Very mild impairment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448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32966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Mild impairment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179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60413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Moderate impairment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643586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Models used</a:t>
            </a:r>
            <a:endParaRPr dirty="0"/>
          </a:p>
        </p:txBody>
      </p:sp>
      <p:sp>
        <p:nvSpPr>
          <p:cNvPr id="90" name="Google Shape;90;p4"/>
          <p:cNvSpPr txBox="1"/>
          <p:nvPr/>
        </p:nvSpPr>
        <p:spPr>
          <a:xfrm>
            <a:off x="69100" y="1617350"/>
            <a:ext cx="91440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ResNet50</a:t>
            </a: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495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Models used</a:t>
            </a:r>
            <a:endParaRPr dirty="0"/>
          </a:p>
        </p:txBody>
      </p:sp>
      <p:sp>
        <p:nvSpPr>
          <p:cNvPr id="90" name="Google Shape;90;p4"/>
          <p:cNvSpPr txBox="1"/>
          <p:nvPr/>
        </p:nvSpPr>
        <p:spPr>
          <a:xfrm>
            <a:off x="69100" y="1617350"/>
            <a:ext cx="91440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VGG16</a:t>
            </a: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588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Models used</a:t>
            </a:r>
            <a:endParaRPr dirty="0"/>
          </a:p>
        </p:txBody>
      </p:sp>
      <p:sp>
        <p:nvSpPr>
          <p:cNvPr id="90" name="Google Shape;90;p4"/>
          <p:cNvSpPr txBox="1"/>
          <p:nvPr/>
        </p:nvSpPr>
        <p:spPr>
          <a:xfrm>
            <a:off x="69100" y="1617350"/>
            <a:ext cx="91440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 err="1">
                <a:latin typeface="Merriweather"/>
                <a:ea typeface="Merriweather"/>
                <a:cs typeface="Merriweather"/>
                <a:sym typeface="Merriweather"/>
              </a:rPr>
              <a:t>Xception</a:t>
            </a: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149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Preprocessing data</a:t>
            </a:r>
            <a:endParaRPr dirty="0"/>
          </a:p>
        </p:txBody>
      </p:sp>
      <p:sp>
        <p:nvSpPr>
          <p:cNvPr id="90" name="Google Shape;90;p4"/>
          <p:cNvSpPr txBox="1"/>
          <p:nvPr/>
        </p:nvSpPr>
        <p:spPr>
          <a:xfrm>
            <a:off x="69100" y="1617350"/>
            <a:ext cx="91440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Making a validation dataset that does not change</a:t>
            </a: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217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Preprocessing data</a:t>
            </a:r>
            <a:endParaRPr dirty="0"/>
          </a:p>
        </p:txBody>
      </p:sp>
      <p:sp>
        <p:nvSpPr>
          <p:cNvPr id="90" name="Google Shape;90;p4"/>
          <p:cNvSpPr txBox="1"/>
          <p:nvPr/>
        </p:nvSpPr>
        <p:spPr>
          <a:xfrm>
            <a:off x="69100" y="1617350"/>
            <a:ext cx="91440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Flipping Data</a:t>
            </a: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8803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Preprocessing data</a:t>
            </a:r>
            <a:endParaRPr dirty="0"/>
          </a:p>
        </p:txBody>
      </p:sp>
      <p:sp>
        <p:nvSpPr>
          <p:cNvPr id="90" name="Google Shape;90;p4"/>
          <p:cNvSpPr txBox="1"/>
          <p:nvPr/>
        </p:nvSpPr>
        <p:spPr>
          <a:xfrm>
            <a:off x="69100" y="1617350"/>
            <a:ext cx="914400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Shifting Data</a:t>
            </a: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8500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Modeling</a:t>
            </a:r>
            <a:endParaRPr dirty="0"/>
          </a:p>
        </p:txBody>
      </p:sp>
      <p:sp>
        <p:nvSpPr>
          <p:cNvPr id="90" name="Google Shape;90;p4"/>
          <p:cNvSpPr txBox="1"/>
          <p:nvPr/>
        </p:nvSpPr>
        <p:spPr>
          <a:xfrm>
            <a:off x="69100" y="1617350"/>
            <a:ext cx="914400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3 pretrained CNNs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3 datasets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9 models today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Pick the best of each type of model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Use random forest to combine into the final prediction</a:t>
            </a: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576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Four Categories</a:t>
            </a:r>
            <a:endParaRPr dirty="0"/>
          </a:p>
        </p:txBody>
      </p:sp>
      <p:sp>
        <p:nvSpPr>
          <p:cNvPr id="72" name="Google Shape;72;p3"/>
          <p:cNvSpPr txBox="1"/>
          <p:nvPr/>
        </p:nvSpPr>
        <p:spPr>
          <a:xfrm>
            <a:off x="311700" y="1296700"/>
            <a:ext cx="8520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Use CNN model</a:t>
            </a:r>
            <a:r>
              <a:rPr lang="en" sz="1800" b="0" i="0" u="none" strike="noStrike" cap="non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to classify brain MRIs by their clinical diagnosis</a:t>
            </a:r>
            <a:endParaRPr sz="18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3" name="Google Shape;73;p3"/>
          <p:cNvSpPr txBox="1"/>
          <p:nvPr/>
        </p:nvSpPr>
        <p:spPr>
          <a:xfrm>
            <a:off x="5574154" y="4165792"/>
            <a:ext cx="258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Moderate Impairment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4" name="Google Shape;74;p3"/>
          <p:cNvSpPr txBox="1"/>
          <p:nvPr/>
        </p:nvSpPr>
        <p:spPr>
          <a:xfrm>
            <a:off x="292468" y="4242375"/>
            <a:ext cx="316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Mild Impairment 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5" name="Google Shape;75;p3"/>
          <p:cNvSpPr txBox="1"/>
          <p:nvPr/>
        </p:nvSpPr>
        <p:spPr>
          <a:xfrm>
            <a:off x="547168" y="2769578"/>
            <a:ext cx="26595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Non-Impaired (Cognitively Normal)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" name="Google Shape;74;p3">
            <a:extLst>
              <a:ext uri="{FF2B5EF4-FFF2-40B4-BE49-F238E27FC236}">
                <a16:creationId xmlns:a16="http://schemas.microsoft.com/office/drawing/2014/main" id="{4E33913A-E133-68F8-190B-62364EBD2507}"/>
              </a:ext>
            </a:extLst>
          </p:cNvPr>
          <p:cNvSpPr txBox="1"/>
          <p:nvPr/>
        </p:nvSpPr>
        <p:spPr>
          <a:xfrm>
            <a:off x="5122570" y="2904207"/>
            <a:ext cx="316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>Very Mild Impairment</a:t>
            </a:r>
            <a:endParaRPr sz="1400" b="0" i="0" u="none" strike="noStrike" cap="none" dirty="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5263720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Ensemble CNN Architecture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9C5841-2A26-C1AB-9DFF-02F24DDB7C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0" name="Google Shape;90;p4"/>
          <p:cNvSpPr txBox="1"/>
          <p:nvPr/>
        </p:nvSpPr>
        <p:spPr>
          <a:xfrm>
            <a:off x="69100" y="1952112"/>
            <a:ext cx="7731114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-US" sz="1800" dirty="0">
                <a:latin typeface="Merriweather"/>
                <a:ea typeface="Merriweather"/>
                <a:cs typeface="Merriweather"/>
                <a:sym typeface="Merriweather"/>
              </a:rPr>
              <a:t>W</a:t>
            </a:r>
            <a:r>
              <a:rPr lang="en" sz="1800" dirty="0" err="1">
                <a:latin typeface="Merriweather"/>
                <a:ea typeface="Merriweather"/>
                <a:cs typeface="Merriweather"/>
                <a:sym typeface="Merriweather"/>
              </a:rPr>
              <a:t>ebsite</a:t>
            </a:r>
            <a:r>
              <a:rPr lang="en" sz="1800" dirty="0">
                <a:latin typeface="Merriweather"/>
                <a:ea typeface="Merriweather"/>
                <a:cs typeface="Merriweather"/>
                <a:sym typeface="Merriweather"/>
              </a:rPr>
              <a:t> – add photo examples of categories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lang="en"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6EEFC5D0-60EF-B013-5E72-8B03BC4EE60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-3586"/>
            <a:ext cx="7731114" cy="49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097" name="Picture 8" descr="Diagram&#10;&#10;Description automatically generated">
            <a:extLst>
              <a:ext uri="{FF2B5EF4-FFF2-40B4-BE49-F238E27FC236}">
                <a16:creationId xmlns:a16="http://schemas.microsoft.com/office/drawing/2014/main" id="{9D1275B7-2F2F-2749-68E9-7B42AC612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4132" y="-3587"/>
            <a:ext cx="6080149" cy="5227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1103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Individual Model Results</a:t>
            </a:r>
            <a:endParaRPr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FE441F9-D823-0E8B-BCFE-42F0D6A96D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349446"/>
              </p:ext>
            </p:extLst>
          </p:nvPr>
        </p:nvGraphicFramePr>
        <p:xfrm>
          <a:off x="1048343" y="1580515"/>
          <a:ext cx="4805045" cy="2560320"/>
        </p:xfrm>
        <a:graphic>
          <a:graphicData uri="http://schemas.openxmlformats.org/drawingml/2006/table">
            <a:tbl>
              <a:tblPr firstRow="1" firstCol="1" bandRow="1">
                <a:tableStyleId>{98CB4A43-512E-469D-9FF9-7DCE582265BD}</a:tableStyleId>
              </a:tblPr>
              <a:tblGrid>
                <a:gridCol w="911225">
                  <a:extLst>
                    <a:ext uri="{9D8B030D-6E8A-4147-A177-3AD203B41FA5}">
                      <a16:colId xmlns:a16="http://schemas.microsoft.com/office/drawing/2014/main" val="1788123392"/>
                    </a:ext>
                  </a:extLst>
                </a:gridCol>
                <a:gridCol w="1183005">
                  <a:extLst>
                    <a:ext uri="{9D8B030D-6E8A-4147-A177-3AD203B41FA5}">
                      <a16:colId xmlns:a16="http://schemas.microsoft.com/office/drawing/2014/main" val="1374468528"/>
                    </a:ext>
                  </a:extLst>
                </a:gridCol>
                <a:gridCol w="903605">
                  <a:extLst>
                    <a:ext uri="{9D8B030D-6E8A-4147-A177-3AD203B41FA5}">
                      <a16:colId xmlns:a16="http://schemas.microsoft.com/office/drawing/2014/main" val="216201856"/>
                    </a:ext>
                  </a:extLst>
                </a:gridCol>
                <a:gridCol w="903605">
                  <a:extLst>
                    <a:ext uri="{9D8B030D-6E8A-4147-A177-3AD203B41FA5}">
                      <a16:colId xmlns:a16="http://schemas.microsoft.com/office/drawing/2014/main" val="1846926321"/>
                    </a:ext>
                  </a:extLst>
                </a:gridCol>
                <a:gridCol w="903605">
                  <a:extLst>
                    <a:ext uri="{9D8B030D-6E8A-4147-A177-3AD203B41FA5}">
                      <a16:colId xmlns:a16="http://schemas.microsoft.com/office/drawing/2014/main" val="9166963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Model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Augmentation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Train Acc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Val Acc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Test Acc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110189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ResNet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None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1.00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0.9740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0.7303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3838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VGG16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None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0.8597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0.8699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0.6529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99668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Xception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None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0.9980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0.9453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0.6701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4100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778411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ResNet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Flip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0.9992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0.9818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0.7224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51319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VGG16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Flip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0.9162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0.8530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0.6482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94326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Xception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Flip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0.9990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0.9655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0.7177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55684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28001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ResNet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Shift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0.9981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0.9876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0.7482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111778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VGG16*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Shift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0.9999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0.9759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0.7240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074689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Xception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Shift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0.9994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0.9681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0.7209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482692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818715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Combined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0.8307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2435053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65078D97-C400-8B8D-5A9F-1F4B9F2917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4976" y="432371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*trained 20 epochs, as I realized this model was taking longer to train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7042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Ensembled Model</a:t>
            </a: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623AED-3B8D-1E35-2A61-AF5DEF556B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7" name="Picture 6" descr="A picture containing text, receipt, screenshot&#10;&#10;Description automatically generated">
            <a:extLst>
              <a:ext uri="{FF2B5EF4-FFF2-40B4-BE49-F238E27FC236}">
                <a16:creationId xmlns:a16="http://schemas.microsoft.com/office/drawing/2014/main" id="{1BD3AEB5-24A8-BDA1-AD1E-A4425B07BA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050" y="889193"/>
            <a:ext cx="5314950" cy="322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153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Ensembled Model</a:t>
            </a: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623AED-3B8D-1E35-2A61-AF5DEF556B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1D12AE8-697A-48F0-746A-411363869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7663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1D78C4C-5390-2BDC-E90E-BEB7D4A606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119" y="1058700"/>
            <a:ext cx="4167505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039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0F0FE4-C058-E93D-301C-146120C0A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 – shifting images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EC41C95-4DDA-E694-5881-B25933215C79}"/>
              </a:ext>
            </a:extLst>
          </p:cNvPr>
          <p:cNvGraphicFramePr>
            <a:graphicFrameLocks noGrp="1"/>
          </p:cNvGraphicFramePr>
          <p:nvPr/>
        </p:nvGraphicFramePr>
        <p:xfrm>
          <a:off x="2736532" y="2403475"/>
          <a:ext cx="3670935" cy="914400"/>
        </p:xfrm>
        <a:graphic>
          <a:graphicData uri="http://schemas.openxmlformats.org/drawingml/2006/table">
            <a:tbl>
              <a:tblPr firstRow="1" firstCol="1" bandRow="1">
                <a:tableStyleId>{98CB4A43-512E-469D-9FF9-7DCE582265BD}</a:tableStyleId>
              </a:tblPr>
              <a:tblGrid>
                <a:gridCol w="911225">
                  <a:extLst>
                    <a:ext uri="{9D8B030D-6E8A-4147-A177-3AD203B41FA5}">
                      <a16:colId xmlns:a16="http://schemas.microsoft.com/office/drawing/2014/main" val="4226078399"/>
                    </a:ext>
                  </a:extLst>
                </a:gridCol>
                <a:gridCol w="903605">
                  <a:extLst>
                    <a:ext uri="{9D8B030D-6E8A-4147-A177-3AD203B41FA5}">
                      <a16:colId xmlns:a16="http://schemas.microsoft.com/office/drawing/2014/main" val="2931540498"/>
                    </a:ext>
                  </a:extLst>
                </a:gridCol>
                <a:gridCol w="903605">
                  <a:extLst>
                    <a:ext uri="{9D8B030D-6E8A-4147-A177-3AD203B41FA5}">
                      <a16:colId xmlns:a16="http://schemas.microsoft.com/office/drawing/2014/main" val="2935125555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11145599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Model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Test Acc (No Aug)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Test Acc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(Shifted)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Improvement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120265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ResNet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0.7303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0.7482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0.0179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625999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VGG16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0.6529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0.7240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0.0711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085535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Xception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0.6701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0.7209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0.0508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87402827"/>
                  </a:ext>
                </a:extLst>
              </a:tr>
            </a:tbl>
          </a:graphicData>
        </a:graphic>
      </p:graphicFrame>
      <p:sp>
        <p:nvSpPr>
          <p:cNvPr id="9" name="Rectangle 2">
            <a:extLst>
              <a:ext uri="{FF2B5EF4-FFF2-40B4-BE49-F238E27FC236}">
                <a16:creationId xmlns:a16="http://schemas.microsoft.com/office/drawing/2014/main" id="{8B75B0C2-6243-7136-C222-DA2C69D19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6850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0953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0F0FE4-C058-E93D-301C-146120C0A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 – </a:t>
            </a:r>
            <a:r>
              <a:rPr lang="en-US" dirty="0" err="1"/>
              <a:t>ensembling</a:t>
            </a:r>
            <a:endParaRPr lang="en-US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8B75B0C2-6243-7136-C222-DA2C69D19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6850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9B2E2AC-E685-1364-C7E2-6BF6089BA93E}"/>
              </a:ext>
            </a:extLst>
          </p:cNvPr>
          <p:cNvGraphicFramePr>
            <a:graphicFrameLocks noGrp="1"/>
          </p:cNvGraphicFramePr>
          <p:nvPr/>
        </p:nvGraphicFramePr>
        <p:xfrm>
          <a:off x="2712085" y="2312035"/>
          <a:ext cx="3719830" cy="1097280"/>
        </p:xfrm>
        <a:graphic>
          <a:graphicData uri="http://schemas.openxmlformats.org/drawingml/2006/table">
            <a:tbl>
              <a:tblPr firstRow="1" firstCol="1" bandRow="1">
                <a:tableStyleId>{98CB4A43-512E-469D-9FF9-7DCE582265BD}</a:tableStyleId>
              </a:tblPr>
              <a:tblGrid>
                <a:gridCol w="911225">
                  <a:extLst>
                    <a:ext uri="{9D8B030D-6E8A-4147-A177-3AD203B41FA5}">
                      <a16:colId xmlns:a16="http://schemas.microsoft.com/office/drawing/2014/main" val="3621044644"/>
                    </a:ext>
                  </a:extLst>
                </a:gridCol>
                <a:gridCol w="903605">
                  <a:extLst>
                    <a:ext uri="{9D8B030D-6E8A-4147-A177-3AD203B41FA5}">
                      <a16:colId xmlns:a16="http://schemas.microsoft.com/office/drawing/2014/main" val="284383989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254223302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39959139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Model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Test Acc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(Shifted)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Test Acc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(Ensembled)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Improvement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66897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ResNet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0.7482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0.8307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0.0825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84985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VGG16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0.7240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0.8307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0.1067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55553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Xception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0.7209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0.8307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0.1098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7378337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4E79AC9D-F7A7-295B-6BF4-51D2FACB00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1450" y="2311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53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0F0FE4-C058-E93D-301C-146120C0A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ADNI Attempts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8B75B0C2-6243-7136-C222-DA2C69D19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6850" y="2403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E79AC9D-F7A7-295B-6BF4-51D2FACB00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1450" y="2311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6676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e59d534fa_0_10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Sources: ADNI</a:t>
            </a:r>
            <a:endParaRPr/>
          </a:p>
        </p:txBody>
      </p:sp>
      <p:pic>
        <p:nvPicPr>
          <p:cNvPr id="102" name="Google Shape;102;g11e59d534fa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66800"/>
            <a:ext cx="8175099" cy="372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e450b9076_0_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leakage:</a:t>
            </a:r>
            <a:endParaRPr/>
          </a:p>
        </p:txBody>
      </p:sp>
      <p:sp>
        <p:nvSpPr>
          <p:cNvPr id="156" name="Google Shape;156;g11e450b9076_0_5"/>
          <p:cNvSpPr txBox="1"/>
          <p:nvPr/>
        </p:nvSpPr>
        <p:spPr>
          <a:xfrm>
            <a:off x="140250" y="1487725"/>
            <a:ext cx="9144000" cy="35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ADNI1 – 3 year follow up – 2182 MRIs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Take 50 slices from each one — 109,100 images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Divide train/val/test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Images from the same person may be in train AND test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May be very very similar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Test set may contain images model has already seen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Divide 2182 images – train/val/test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Still have a problem 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People came back for more than 1 visit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Again, have the same person in the train/test groups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6427418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Sources: ADNI</a:t>
            </a:r>
            <a:endParaRPr/>
          </a:p>
        </p:txBody>
      </p:sp>
      <p:sp>
        <p:nvSpPr>
          <p:cNvPr id="90" name="Google Shape;90;p4"/>
          <p:cNvSpPr txBox="1"/>
          <p:nvPr/>
        </p:nvSpPr>
        <p:spPr>
          <a:xfrm>
            <a:off x="69100" y="1617350"/>
            <a:ext cx="9144000" cy="35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Alzheimer’s Disease Neuroimaging Initiative 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multicenter longitudinal study 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clinical, imaging, genetic, and biochemical biomarkers for AD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Started in 2004 as a private-public partnership involving 20 companies and NIH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Most of datasets publicly available online – derived from ADNI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https://adni.loni.usc.edu/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40013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Why this problem: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  <p:sp>
        <p:nvSpPr>
          <p:cNvPr id="84" name="Google Shape;84;p2"/>
          <p:cNvSpPr txBox="1"/>
          <p:nvPr/>
        </p:nvSpPr>
        <p:spPr>
          <a:xfrm>
            <a:off x="221750" y="1464600"/>
            <a:ext cx="8844000" cy="3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Prevalence of Alzheimer’s Disease in the US</a:t>
            </a:r>
            <a:endParaRPr sz="18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○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Big Problem – approximately 6.5 millions Americans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○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No treatment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Humans aren’t that great at this task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○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Even trained neurologists get it wrong a lot of the time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○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One study – Radiologists accuracy of 57.5 and 70%; SVM model was 90.5%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Good medical access and care for everyone</a:t>
            </a:r>
            <a:endParaRPr sz="18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○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 DC, we have lots of doctors and specialists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erriweather"/>
              <a:buChar char="○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 rural areas, lack of radiologists or neurologists to accurately read the MRI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1e59d534fa_0_7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Patient-wise accuracy</a:t>
            </a:r>
            <a:endParaRPr/>
          </a:p>
        </p:txBody>
      </p:sp>
      <p:pic>
        <p:nvPicPr>
          <p:cNvPr id="190" name="Google Shape;190;g11e59d534fa_0_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4477716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g11e59d534fa_0_76"/>
          <p:cNvSpPr txBox="1"/>
          <p:nvPr/>
        </p:nvSpPr>
        <p:spPr>
          <a:xfrm>
            <a:off x="5189725" y="1766175"/>
            <a:ext cx="3301200" cy="7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Average of all 63 scores – to make final prediction: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92" name="Google Shape;192;g11e59d534fa_0_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2516" y="2698875"/>
            <a:ext cx="3695700" cy="8953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g11e59d534fa_0_76"/>
          <p:cNvSpPr txBox="1"/>
          <p:nvPr/>
        </p:nvSpPr>
        <p:spPr>
          <a:xfrm>
            <a:off x="4959400" y="3892675"/>
            <a:ext cx="39843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Worked for this subject; only at 40% accuracy right now – need to figure out problem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1e450b9076_0_1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I’ve done so far</a:t>
            </a:r>
            <a:endParaRPr/>
          </a:p>
        </p:txBody>
      </p:sp>
      <p:sp>
        <p:nvSpPr>
          <p:cNvPr id="175" name="Google Shape;175;g11e450b9076_0_19"/>
          <p:cNvSpPr txBox="1"/>
          <p:nvPr/>
        </p:nvSpPr>
        <p:spPr>
          <a:xfrm>
            <a:off x="990475" y="1858300"/>
            <a:ext cx="721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g11e450b9076_0_19"/>
          <p:cNvSpPr txBox="1"/>
          <p:nvPr/>
        </p:nvSpPr>
        <p:spPr>
          <a:xfrm>
            <a:off x="452925" y="3723775"/>
            <a:ext cx="6825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Still massively fitting to train/validation data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Need to figure out what is going on here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aphicFrame>
        <p:nvGraphicFramePr>
          <p:cNvPr id="177" name="Google Shape;177;g11e450b9076_0_19"/>
          <p:cNvGraphicFramePr/>
          <p:nvPr>
            <p:extLst>
              <p:ext uri="{D42A27DB-BD31-4B8C-83A1-F6EECF244321}">
                <p14:modId xmlns:p14="http://schemas.microsoft.com/office/powerpoint/2010/main" val="3767423560"/>
              </p:ext>
            </p:extLst>
          </p:nvPr>
        </p:nvGraphicFramePr>
        <p:xfrm>
          <a:off x="528550" y="1590750"/>
          <a:ext cx="6534150" cy="1903963"/>
        </p:xfrm>
        <a:graphic>
          <a:graphicData uri="http://schemas.openxmlformats.org/drawingml/2006/table">
            <a:tbl>
              <a:tblPr>
                <a:noFill/>
                <a:tableStyleId>{98CB4A43-512E-469D-9FF9-7DCE582265BD}</a:tableStyleId>
              </a:tblPr>
              <a:tblGrid>
                <a:gridCol w="1628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8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Model</a:t>
                      </a:r>
                      <a:endParaRPr sz="12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Train Accuracy</a:t>
                      </a:r>
                      <a:endParaRPr sz="1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Validation Accuracy</a:t>
                      </a:r>
                      <a:endParaRPr sz="1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Accuracy</a:t>
                      </a:r>
                      <a:endParaRPr sz="1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ResNet</a:t>
                      </a:r>
                      <a:endParaRPr sz="1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0.9999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0.9982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0.4018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Xception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0.9999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0.9977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0.3900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VGG16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0.9741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0.9667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0.3993</a:t>
                      </a:r>
                      <a:endParaRPr sz="1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Basic Keras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0.9987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0.9874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0.3353</a:t>
                      </a:r>
                      <a:endParaRPr sz="12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Next steps:</a:t>
            </a:r>
            <a:endParaRPr/>
          </a:p>
        </p:txBody>
      </p:sp>
      <p:sp>
        <p:nvSpPr>
          <p:cNvPr id="199" name="Google Shape;199;p9"/>
          <p:cNvSpPr txBox="1"/>
          <p:nvPr/>
        </p:nvSpPr>
        <p:spPr>
          <a:xfrm>
            <a:off x="150425" y="1444125"/>
            <a:ext cx="8733300" cy="40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Deal with the overfitting?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What is the optimal number of slices to use? Which slices are the most helpful?  Started in the middle, later slices seem to be more helpful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Is there a particular orientation that gives us more info?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Create models using only one orientation?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Website to display results – similar to this</a:t>
            </a:r>
            <a:r>
              <a:rPr lang="en" sz="1800" b="0" i="0" u="none" strike="noStrike" cap="non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:  </a:t>
            </a:r>
            <a:endParaRPr sz="18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○"/>
            </a:pPr>
            <a:r>
              <a:rPr lang="en" sz="1800" b="0" i="0" u="sng" strike="noStrike" cap="none">
                <a:solidFill>
                  <a:schemeClr val="hlink"/>
                </a:solidFill>
                <a:latin typeface="Merriweather"/>
                <a:ea typeface="Merriweather"/>
                <a:cs typeface="Merriweather"/>
                <a:sym typeface="Merriweather"/>
                <a:hlinkClick r:id="rId3"/>
              </a:rPr>
              <a:t>http://medical-images-testing.s3-website-us-east-1.amazonaws.com/</a:t>
            </a:r>
            <a:endParaRPr sz="18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1e450b9076_0_3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Patient-wise accuracy</a:t>
            </a:r>
            <a:endParaRPr/>
          </a:p>
        </p:txBody>
      </p:sp>
      <p:pic>
        <p:nvPicPr>
          <p:cNvPr id="183" name="Google Shape;183;g11e450b9076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4109555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11e450b9076_0_31"/>
          <p:cNvSpPr txBox="1"/>
          <p:nvPr/>
        </p:nvSpPr>
        <p:spPr>
          <a:xfrm>
            <a:off x="4905675" y="1604975"/>
            <a:ext cx="32781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AD: 0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CN: 1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MCI: 2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Need to take the slices per patient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Three Categories</a:t>
            </a:r>
            <a:endParaRPr dirty="0"/>
          </a:p>
        </p:txBody>
      </p:sp>
      <p:sp>
        <p:nvSpPr>
          <p:cNvPr id="72" name="Google Shape;72;p3"/>
          <p:cNvSpPr txBox="1"/>
          <p:nvPr/>
        </p:nvSpPr>
        <p:spPr>
          <a:xfrm>
            <a:off x="311700" y="1296700"/>
            <a:ext cx="8520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Use CNN model</a:t>
            </a:r>
            <a:r>
              <a:rPr lang="en" sz="1800" b="0" i="0" u="none" strike="noStrike" cap="non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 to classify brain MRIs by their clinical diagnosis</a:t>
            </a:r>
            <a:endParaRPr sz="18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3" name="Google Shape;73;p3"/>
          <p:cNvSpPr txBox="1"/>
          <p:nvPr/>
        </p:nvSpPr>
        <p:spPr>
          <a:xfrm>
            <a:off x="117400" y="4650000"/>
            <a:ext cx="258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Alzheimer’s Disease (AD)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4" name="Google Shape;74;p3"/>
          <p:cNvSpPr txBox="1"/>
          <p:nvPr/>
        </p:nvSpPr>
        <p:spPr>
          <a:xfrm>
            <a:off x="5838850" y="4619275"/>
            <a:ext cx="316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Mild Cognitive Impairment (MCI)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5" name="Google Shape;75;p3"/>
          <p:cNvSpPr txBox="1"/>
          <p:nvPr/>
        </p:nvSpPr>
        <p:spPr>
          <a:xfrm>
            <a:off x="3019175" y="4650000"/>
            <a:ext cx="265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Cognitively Normal (CN)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76" name="Google Shape;7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10800"/>
            <a:ext cx="2494775" cy="249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1538" y="1956813"/>
            <a:ext cx="2494775" cy="249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5300" y="1941450"/>
            <a:ext cx="2464125" cy="246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Sources: ADNI</a:t>
            </a:r>
            <a:endParaRPr/>
          </a:p>
        </p:txBody>
      </p:sp>
      <p:sp>
        <p:nvSpPr>
          <p:cNvPr id="90" name="Google Shape;90;p4"/>
          <p:cNvSpPr txBox="1"/>
          <p:nvPr/>
        </p:nvSpPr>
        <p:spPr>
          <a:xfrm>
            <a:off x="69100" y="1617350"/>
            <a:ext cx="9144000" cy="35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Alzheimer’s Disease Neuroimaging Initiative 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multicenter longitudinal study 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clinical, imaging, genetic, and biochemical biomarkers for AD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Started in 2004 as a private-public partnership involving 20 companies and NIH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Most of datasets publicly available online – derived from ADNI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https://adni.loni.usc.edu/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4527166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e59d534fa_0_4"/>
          <p:cNvSpPr txBox="1">
            <a:spLocks noGrp="1"/>
          </p:cNvSpPr>
          <p:nvPr>
            <p:ph type="title"/>
          </p:nvPr>
        </p:nvSpPr>
        <p:spPr>
          <a:xfrm>
            <a:off x="311700" y="4907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Sources: ADNI</a:t>
            </a:r>
            <a:endParaRPr/>
          </a:p>
        </p:txBody>
      </p:sp>
      <p:pic>
        <p:nvPicPr>
          <p:cNvPr id="96" name="Google Shape;96;g11e59d534fa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7825"/>
            <a:ext cx="8839204" cy="32629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1e450b9076_0_1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Used</a:t>
            </a:r>
            <a:endParaRPr/>
          </a:p>
        </p:txBody>
      </p:sp>
      <p:sp>
        <p:nvSpPr>
          <p:cNvPr id="162" name="Google Shape;162;g11e450b9076_0_10"/>
          <p:cNvSpPr txBox="1"/>
          <p:nvPr/>
        </p:nvSpPr>
        <p:spPr>
          <a:xfrm>
            <a:off x="122975" y="1363125"/>
            <a:ext cx="91440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1 image per person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Split images BEFORE taking slices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Report final answer as per PERSON, not per slice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3" name="Google Shape;163;g11e450b9076_0_10"/>
          <p:cNvSpPr/>
          <p:nvPr/>
        </p:nvSpPr>
        <p:spPr>
          <a:xfrm>
            <a:off x="1162750" y="3110025"/>
            <a:ext cx="990300" cy="49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Visit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4" name="Google Shape;164;g11e450b9076_0_10"/>
          <p:cNvSpPr/>
          <p:nvPr/>
        </p:nvSpPr>
        <p:spPr>
          <a:xfrm>
            <a:off x="3395550" y="3048225"/>
            <a:ext cx="990300" cy="575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Duplicates removed</a:t>
            </a:r>
            <a:endParaRPr sz="1100">
              <a:solidFill>
                <a:schemeClr val="lt1"/>
              </a:solidFill>
            </a:endParaRPr>
          </a:p>
        </p:txBody>
      </p:sp>
      <p:graphicFrame>
        <p:nvGraphicFramePr>
          <p:cNvPr id="165" name="Google Shape;165;g11e450b9076_0_10"/>
          <p:cNvGraphicFramePr/>
          <p:nvPr/>
        </p:nvGraphicFramePr>
        <p:xfrm>
          <a:off x="6800575" y="2262225"/>
          <a:ext cx="1705550" cy="1733684"/>
        </p:xfrm>
        <a:graphic>
          <a:graphicData uri="http://schemas.openxmlformats.org/drawingml/2006/table">
            <a:tbl>
              <a:tblPr>
                <a:noFill/>
                <a:tableStyleId>{98CB4A43-512E-469D-9FF9-7DCE582265BD}</a:tableStyleId>
              </a:tblPr>
              <a:tblGrid>
                <a:gridCol w="488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8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0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Train/Val</a:t>
                      </a:r>
                      <a:endParaRPr sz="1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</a:t>
                      </a:r>
                      <a:endParaRPr sz="1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</a:t>
                      </a:r>
                      <a:endParaRPr sz="1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CN</a:t>
                      </a:r>
                      <a:endParaRPr sz="1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108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8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MCI</a:t>
                      </a:r>
                      <a:endParaRPr sz="12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6" name="Google Shape;166;g11e450b9076_0_10"/>
          <p:cNvSpPr txBox="1"/>
          <p:nvPr/>
        </p:nvSpPr>
        <p:spPr>
          <a:xfrm>
            <a:off x="453100" y="3048225"/>
            <a:ext cx="10593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ADNI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2182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g11e450b9076_0_10"/>
          <p:cNvSpPr txBox="1"/>
          <p:nvPr/>
        </p:nvSpPr>
        <p:spPr>
          <a:xfrm>
            <a:off x="2259450" y="3048225"/>
            <a:ext cx="113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Visit 1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485 MRIs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g11e450b9076_0_10"/>
          <p:cNvSpPr txBox="1"/>
          <p:nvPr/>
        </p:nvSpPr>
        <p:spPr>
          <a:xfrm>
            <a:off x="4721425" y="3140350"/>
            <a:ext cx="1067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382 MRIs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g11e450b9076_0_10"/>
          <p:cNvSpPr txBox="1"/>
          <p:nvPr/>
        </p:nvSpPr>
        <p:spPr>
          <a:xfrm>
            <a:off x="176725" y="4046225"/>
            <a:ext cx="539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63 slices per MRI (21 in each orientation)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1e59d534fa_0_2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MRI – 3 dimensions</a:t>
            </a:r>
            <a:endParaRPr/>
          </a:p>
        </p:txBody>
      </p:sp>
      <p:pic>
        <p:nvPicPr>
          <p:cNvPr id="114" name="Google Shape;114;g11e59d534fa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400" y="1323075"/>
            <a:ext cx="7108813" cy="3714077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11e59d534fa_0_20"/>
          <p:cNvSpPr txBox="1"/>
          <p:nvPr/>
        </p:nvSpPr>
        <p:spPr>
          <a:xfrm>
            <a:off x="8168350" y="1981125"/>
            <a:ext cx="875100" cy="25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From Udemy: Deep Learning with PyTorch for Medical Image Analysis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class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MRI – 3 dimensions</a:t>
            </a:r>
            <a:endParaRPr/>
          </a:p>
        </p:txBody>
      </p:sp>
      <p:sp>
        <p:nvSpPr>
          <p:cNvPr id="121" name="Google Shape;121;p7"/>
          <p:cNvSpPr txBox="1"/>
          <p:nvPr/>
        </p:nvSpPr>
        <p:spPr>
          <a:xfrm>
            <a:off x="301500" y="1266075"/>
            <a:ext cx="8520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Slices in different directions</a:t>
            </a:r>
            <a:endParaRPr sz="18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2" name="Google Shape;122;p7"/>
          <p:cNvSpPr txBox="1"/>
          <p:nvPr/>
        </p:nvSpPr>
        <p:spPr>
          <a:xfrm>
            <a:off x="2696500" y="4520675"/>
            <a:ext cx="316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Coronal View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3" name="Google Shape;123;p7"/>
          <p:cNvSpPr txBox="1"/>
          <p:nvPr/>
        </p:nvSpPr>
        <p:spPr>
          <a:xfrm>
            <a:off x="6164175" y="4473525"/>
            <a:ext cx="265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Axial View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4" name="Google Shape;124;p7"/>
          <p:cNvSpPr txBox="1"/>
          <p:nvPr/>
        </p:nvSpPr>
        <p:spPr>
          <a:xfrm>
            <a:off x="122975" y="4520675"/>
            <a:ext cx="247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Sagittal View</a:t>
            </a:r>
            <a:endParaRPr sz="1400" b="0" i="0" u="none" strike="noStrike" cap="non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25" name="Google Shape;12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125" y="1999288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4150" y="199930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7125" y="1949250"/>
            <a:ext cx="213360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About MRI images</a:t>
            </a:r>
            <a:endParaRPr/>
          </a:p>
        </p:txBody>
      </p:sp>
      <p:sp>
        <p:nvSpPr>
          <p:cNvPr id="108" name="Google Shape;108;p5"/>
          <p:cNvSpPr txBox="1"/>
          <p:nvPr/>
        </p:nvSpPr>
        <p:spPr>
          <a:xfrm>
            <a:off x="510275" y="1725075"/>
            <a:ext cx="7803900" cy="26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Magnetic resonance imaging (MRI) non-invasive produces 3D images of parts of the body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Dementia research – mainly used to take measurements of certain regions of the brain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Differences between machines/people move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CNN to literally just LOOK at the images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e59d534fa_0_4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Files types/how to load</a:t>
            </a:r>
            <a:endParaRPr/>
          </a:p>
        </p:txBody>
      </p:sp>
      <p:sp>
        <p:nvSpPr>
          <p:cNvPr id="133" name="Google Shape;133;g11e59d534fa_0_45"/>
          <p:cNvSpPr txBox="1"/>
          <p:nvPr/>
        </p:nvSpPr>
        <p:spPr>
          <a:xfrm>
            <a:off x="1051875" y="1835275"/>
            <a:ext cx="734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g11e59d534fa_0_45"/>
          <p:cNvSpPr txBox="1"/>
          <p:nvPr/>
        </p:nvSpPr>
        <p:spPr>
          <a:xfrm>
            <a:off x="473100" y="1425575"/>
            <a:ext cx="7592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Two main types: DICOM and NiFTI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Package called nibabel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35" name="Google Shape;135;g11e59d534fa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325" y="2366988"/>
            <a:ext cx="3007556" cy="5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11e59d534fa_0_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" y="3287184"/>
            <a:ext cx="9143999" cy="1568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g11e59d534fa_0_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6250" y="1856325"/>
            <a:ext cx="5056750" cy="14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e450b9076_0_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Files types/how to load</a:t>
            </a:r>
            <a:endParaRPr/>
          </a:p>
        </p:txBody>
      </p:sp>
      <p:sp>
        <p:nvSpPr>
          <p:cNvPr id="143" name="Google Shape;143;g11e450b9076_0_15"/>
          <p:cNvSpPr txBox="1"/>
          <p:nvPr/>
        </p:nvSpPr>
        <p:spPr>
          <a:xfrm>
            <a:off x="1051875" y="1835275"/>
            <a:ext cx="734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4" name="Google Shape;144;g11e450b9076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500" y="1500350"/>
            <a:ext cx="6996826" cy="329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Previous studies/concerns:</a:t>
            </a:r>
            <a:endParaRPr/>
          </a:p>
        </p:txBody>
      </p:sp>
      <p:sp>
        <p:nvSpPr>
          <p:cNvPr id="150" name="Google Shape;150;p8"/>
          <p:cNvSpPr txBox="1"/>
          <p:nvPr/>
        </p:nvSpPr>
        <p:spPr>
          <a:xfrm>
            <a:off x="187225" y="1493325"/>
            <a:ext cx="9144000" cy="35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Many previous studies binary – AD vs CN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May to too late to treat once have full-blown AD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Being able to identify MCI stage very useful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Accuracy of labels 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People CAN move from one category to the other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Most often from CN to MCI, or MCI to AD, but sometimes MCI to CN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Mislabel – or predicting future outcome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Lack of data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Not that many correctly labeled images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○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Multiple slices from each person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1151</Words>
  <Application>Microsoft Macintosh PowerPoint</Application>
  <PresentationFormat>On-screen Show (16:9)</PresentationFormat>
  <Paragraphs>341</Paragraphs>
  <Slides>37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Calibri</vt:lpstr>
      <vt:lpstr>Merriweather</vt:lpstr>
      <vt:lpstr>Arial</vt:lpstr>
      <vt:lpstr>Roboto</vt:lpstr>
      <vt:lpstr>Times New Roman</vt:lpstr>
      <vt:lpstr>Paradigm</vt:lpstr>
      <vt:lpstr>Augmenting and Ensembling to increase the accuracy of Alzheimer’s Disease MRI Classification</vt:lpstr>
      <vt:lpstr>Four Categories</vt:lpstr>
      <vt:lpstr>Why this problem: </vt:lpstr>
      <vt:lpstr>MRI – 3 dimensions</vt:lpstr>
      <vt:lpstr>MRI – 3 dimensions</vt:lpstr>
      <vt:lpstr>About MRI images</vt:lpstr>
      <vt:lpstr>Files types/how to load</vt:lpstr>
      <vt:lpstr>Files types/how to load</vt:lpstr>
      <vt:lpstr>Previous studies/concerns:</vt:lpstr>
      <vt:lpstr>Data leakage:</vt:lpstr>
      <vt:lpstr>Questions:</vt:lpstr>
      <vt:lpstr>Data Sources: Kaggle</vt:lpstr>
      <vt:lpstr>Models used</vt:lpstr>
      <vt:lpstr>Models used</vt:lpstr>
      <vt:lpstr>Models used</vt:lpstr>
      <vt:lpstr>Preprocessing data</vt:lpstr>
      <vt:lpstr>Preprocessing data</vt:lpstr>
      <vt:lpstr>Preprocessing data</vt:lpstr>
      <vt:lpstr>Modeling</vt:lpstr>
      <vt:lpstr>Ensemble CNN Architecture</vt:lpstr>
      <vt:lpstr>Individual Model Results</vt:lpstr>
      <vt:lpstr>Ensembled Model</vt:lpstr>
      <vt:lpstr>Ensembled Model</vt:lpstr>
      <vt:lpstr>Improvement – shifting images</vt:lpstr>
      <vt:lpstr>Improvement – ensembling</vt:lpstr>
      <vt:lpstr>ADNI Attempts</vt:lpstr>
      <vt:lpstr>Data Sources: ADNI</vt:lpstr>
      <vt:lpstr>Data leakage:</vt:lpstr>
      <vt:lpstr>Data Sources: ADNI</vt:lpstr>
      <vt:lpstr>Patient-wise accuracy</vt:lpstr>
      <vt:lpstr>What I’ve done so far</vt:lpstr>
      <vt:lpstr>Next steps:</vt:lpstr>
      <vt:lpstr>Patient-wise accuracy</vt:lpstr>
      <vt:lpstr>Three Categories</vt:lpstr>
      <vt:lpstr>Data Sources: ADNI</vt:lpstr>
      <vt:lpstr>Data Sources: ADNI</vt:lpstr>
      <vt:lpstr>Data Used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Alzheimer’s Disease: MRI Classification</dc:title>
  <cp:lastModifiedBy>Kristin Levine</cp:lastModifiedBy>
  <cp:revision>4</cp:revision>
  <dcterms:modified xsi:type="dcterms:W3CDTF">2022-04-25T18:16:19Z</dcterms:modified>
</cp:coreProperties>
</file>